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2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8DFD5-18BA-451E-9D95-5E93AAD309F1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825D3-74DE-4356-B12E-4D9CF63C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4B9-C0AC-4A6F-AF44-525BF53B9056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F1D7-8C98-48C6-92DD-CEDED4DE8258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35BF-68CD-4A97-9906-6EFDA04D00B4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890-4DF6-4064-A5AA-E0CE8BCFA679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7562-CFFD-456B-A4BB-7BCAEB5A97F8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1AAE-8733-47ED-84FF-BA2EFE4F08CE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8D3-E3D1-4DC8-BB92-D257A0248E94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EF23-5FB0-47E8-A889-22626E13F016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D41E-0B56-4A84-9296-DA7150CE3AFA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B1F-133A-48C7-A3DE-2181CEF3467A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8917-94EB-428B-AE91-4E3785D094A3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8F0FE8-B1B3-4E1B-A4DD-047E64CC0BBE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Bioenergetics  and Metabolism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Naglaa</a:t>
            </a:r>
            <a:r>
              <a:rPr lang="en-US" dirty="0" smtClean="0"/>
              <a:t> </a:t>
            </a:r>
            <a:r>
              <a:rPr lang="en-US" dirty="0" err="1" smtClean="0"/>
              <a:t>Fathy</a:t>
            </a:r>
            <a:r>
              <a:rPr lang="en-US" dirty="0" smtClean="0"/>
              <a:t> </a:t>
            </a:r>
            <a:r>
              <a:rPr lang="en-US" dirty="0" err="1" smtClean="0"/>
              <a:t>Alhusseini</a:t>
            </a:r>
            <a:endParaRPr lang="en-US" dirty="0" smtClean="0"/>
          </a:p>
          <a:p>
            <a:r>
              <a:rPr lang="en-US" dirty="0" smtClean="0"/>
              <a:t>Ass. Prof of Biochemistry</a:t>
            </a:r>
          </a:p>
          <a:p>
            <a:r>
              <a:rPr lang="en-US" dirty="0" smtClean="0"/>
              <a:t>nagla.alhusseini@fmed.bu.edu.eg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err="1" smtClean="0"/>
              <a:t>Phosphorylation</a:t>
            </a:r>
            <a:r>
              <a:rPr lang="en-US" b="1" u="sng" dirty="0" smtClean="0"/>
              <a:t> :</a:t>
            </a:r>
            <a:r>
              <a:rPr lang="en-US" u="sng" dirty="0" smtClean="0"/>
              <a:t>  </a:t>
            </a:r>
          </a:p>
          <a:p>
            <a:pPr lvl="0">
              <a:buNone/>
            </a:pPr>
            <a:r>
              <a:rPr lang="en-US" dirty="0" smtClean="0"/>
              <a:t>The energy liberated from oxidation stored in the form of high energy phosphate bonds  ~ P (ATP)</a:t>
            </a:r>
          </a:p>
          <a:p>
            <a:pPr lvl="0">
              <a:buNone/>
            </a:pPr>
            <a:r>
              <a:rPr lang="en-US" dirty="0" smtClean="0"/>
              <a:t>ADP + pi + </a:t>
            </a:r>
            <a:r>
              <a:rPr lang="el-GR" dirty="0" smtClean="0"/>
              <a:t>Δ</a:t>
            </a:r>
            <a:r>
              <a:rPr lang="en-US" dirty="0" smtClean="0"/>
              <a:t>G                                   ATP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667000" y="3505200"/>
            <a:ext cx="2743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-Up Arrow 4"/>
          <p:cNvSpPr/>
          <p:nvPr/>
        </p:nvSpPr>
        <p:spPr>
          <a:xfrm>
            <a:off x="3810000" y="3733800"/>
            <a:ext cx="381000" cy="685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1752600" y="4267200"/>
            <a:ext cx="2133600" cy="121920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ATP </a:t>
            </a:r>
            <a:r>
              <a:rPr lang="en-US" dirty="0" err="1" smtClean="0"/>
              <a:t>synthetase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1AD3-B406-42A6-8414-7FD3FB191A55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chain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It is a group of </a:t>
            </a:r>
            <a:r>
              <a:rPr lang="en-US" dirty="0" smtClean="0">
                <a:solidFill>
                  <a:srgbClr val="FF0000"/>
                </a:solidFill>
              </a:rPr>
              <a:t>oxidation reduction reaction </a:t>
            </a:r>
            <a:r>
              <a:rPr lang="en-US" dirty="0" smtClean="0"/>
              <a:t>through them the </a:t>
            </a:r>
            <a:r>
              <a:rPr lang="en-US" dirty="0" smtClean="0">
                <a:solidFill>
                  <a:srgbClr val="FF0000"/>
                </a:solidFill>
              </a:rPr>
              <a:t>hydrogen</a:t>
            </a:r>
            <a:r>
              <a:rPr lang="en-US" dirty="0" smtClean="0"/>
              <a:t> is gradually transfer to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  <a:r>
              <a:rPr lang="en-US" dirty="0" smtClean="0"/>
              <a:t> to form water and liberate </a:t>
            </a:r>
            <a:r>
              <a:rPr lang="en-US" dirty="0" smtClean="0">
                <a:solidFill>
                  <a:srgbClr val="FF0000"/>
                </a:solidFill>
              </a:rPr>
              <a:t>energy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which stored as high ~ ℗ (</a:t>
            </a:r>
            <a:r>
              <a:rPr lang="en-US" dirty="0" smtClean="0">
                <a:solidFill>
                  <a:srgbClr val="FF0000"/>
                </a:solidFill>
              </a:rPr>
              <a:t>ATP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Oxidative – </a:t>
            </a:r>
            <a:r>
              <a:rPr lang="en-US" u="sng" dirty="0" err="1" smtClean="0">
                <a:solidFill>
                  <a:schemeClr val="accent1">
                    <a:lumMod val="75000"/>
                  </a:schemeClr>
                </a:solidFill>
              </a:rPr>
              <a:t>phosphorylation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 process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Site</a:t>
            </a:r>
            <a:r>
              <a:rPr lang="en-US" dirty="0" smtClean="0"/>
              <a:t>:  Inner </a:t>
            </a:r>
            <a:r>
              <a:rPr lang="en-US" dirty="0" err="1" smtClean="0"/>
              <a:t>mitochonderial</a:t>
            </a:r>
            <a:r>
              <a:rPr lang="en-US" dirty="0" smtClean="0"/>
              <a:t> membrane enzymes   </a:t>
            </a:r>
            <a:endParaRPr lang="en-US" dirty="0"/>
          </a:p>
        </p:txBody>
      </p:sp>
      <p:sp>
        <p:nvSpPr>
          <p:cNvPr id="4" name="Curved Left Arrow 3"/>
          <p:cNvSpPr/>
          <p:nvPr/>
        </p:nvSpPr>
        <p:spPr>
          <a:xfrm>
            <a:off x="3124200" y="3352800"/>
            <a:ext cx="762000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2180-656A-424A-B624-03F4814F7AD5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b="9000"/>
          <a:stretch>
            <a:fillRect/>
          </a:stretch>
        </p:blipFill>
        <p:spPr bwMode="auto">
          <a:xfrm>
            <a:off x="304801" y="914401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76E6-25CF-4384-A92B-3491C8005B23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1- Oxidation reduction processes between NAD, FAD and </a:t>
            </a:r>
            <a:r>
              <a:rPr lang="en-US" dirty="0" err="1" smtClean="0">
                <a:ln>
                  <a:solidFill>
                    <a:schemeClr val="accent1"/>
                  </a:solidFill>
                </a:ln>
              </a:rPr>
              <a:t>coQ</a:t>
            </a:r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 occur by transfer of </a:t>
            </a:r>
            <a:r>
              <a:rPr lang="en-US" u="sng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hydrogen</a:t>
            </a:r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 </a:t>
            </a:r>
          </a:p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2- Oxidation reduction processes inn </a:t>
            </a:r>
            <a:r>
              <a:rPr lang="en-US" dirty="0" err="1" smtClean="0">
                <a:ln>
                  <a:solidFill>
                    <a:schemeClr val="accent1"/>
                  </a:solidFill>
                </a:ln>
              </a:rPr>
              <a:t>cytochromes</a:t>
            </a:r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 occur by transfer of </a:t>
            </a:r>
            <a:r>
              <a:rPr lang="en-US" u="sng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electron</a:t>
            </a:r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 </a:t>
            </a:r>
          </a:p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3- When respiratory chain starts by NADH+H</a:t>
            </a:r>
            <a:r>
              <a:rPr lang="en-US" baseline="30000" dirty="0" smtClean="0">
                <a:ln>
                  <a:solidFill>
                    <a:schemeClr val="accent1"/>
                  </a:solidFill>
                </a:ln>
              </a:rPr>
              <a:t>+</a:t>
            </a:r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 , 3 ℗ incorporated to 3 ADP form 3ATP when ½ O2 (O) incorporated with H2 to form H2O  </a:t>
            </a:r>
          </a:p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4- When respiratory chain starts by FADH2 , 2 ℗ incorporated to 2 ADP form 2ATP when ½ O2 (O) incorporated with H2 to form H2O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890-4DF6-4064-A5AA-E0CE8BCFA679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P/O ratio: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It is the ratio between </a:t>
            </a:r>
            <a:r>
              <a:rPr lang="en-US" dirty="0" smtClean="0">
                <a:solidFill>
                  <a:srgbClr val="C00000"/>
                </a:solidFill>
              </a:rPr>
              <a:t>inorganic phosphates consumed </a:t>
            </a:r>
            <a:r>
              <a:rPr lang="en-US" dirty="0" smtClean="0"/>
              <a:t>to form ATP in relation to </a:t>
            </a:r>
            <a:r>
              <a:rPr lang="en-US" dirty="0" smtClean="0">
                <a:solidFill>
                  <a:srgbClr val="C00000"/>
                </a:solidFill>
              </a:rPr>
              <a:t>oxygen atom </a:t>
            </a:r>
            <a:r>
              <a:rPr lang="en-US" dirty="0" smtClean="0"/>
              <a:t>reduced forming water in the respiratory chain.</a:t>
            </a:r>
          </a:p>
          <a:p>
            <a:r>
              <a:rPr lang="en-US" dirty="0" smtClean="0"/>
              <a:t>1-In case of oxidation of NADH+H</a:t>
            </a:r>
            <a:r>
              <a:rPr lang="en-US" baseline="30000" dirty="0" smtClean="0"/>
              <a:t>+</a:t>
            </a:r>
            <a:r>
              <a:rPr lang="en-US" dirty="0" smtClean="0"/>
              <a:t> it is 3/1 (3 ATPs formed at 3 coupling sites),</a:t>
            </a:r>
          </a:p>
          <a:p>
            <a:r>
              <a:rPr lang="en-US" dirty="0" smtClean="0"/>
              <a:t>2-in case of oxidation of FADH</a:t>
            </a:r>
            <a:r>
              <a:rPr lang="en-US" baseline="-25000" dirty="0" smtClean="0"/>
              <a:t>2</a:t>
            </a:r>
            <a:r>
              <a:rPr lang="en-US" dirty="0" smtClean="0"/>
              <a:t> it is 2/1 (2 ATPs formed at 2 coupling sites).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5EA-8EB5-43DF-B0A5-50CBA5EB2389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Uncouplers</a:t>
            </a:r>
            <a:r>
              <a:rPr lang="en-US" b="1" dirty="0" smtClean="0"/>
              <a:t> of Oxidative </a:t>
            </a:r>
            <a:r>
              <a:rPr lang="en-US" b="1" dirty="0" err="1" smtClean="0"/>
              <a:t>Phosphorylation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Uncouplers</a:t>
            </a:r>
            <a:r>
              <a:rPr lang="en-US" dirty="0" smtClean="0"/>
              <a:t> are s</a:t>
            </a:r>
            <a:r>
              <a:rPr lang="en-US" dirty="0" smtClean="0">
                <a:solidFill>
                  <a:srgbClr val="C00000"/>
                </a:solidFill>
              </a:rPr>
              <a:t>ubstances</a:t>
            </a:r>
            <a:r>
              <a:rPr lang="en-US" dirty="0" smtClean="0"/>
              <a:t> that inhibit the </a:t>
            </a:r>
            <a:r>
              <a:rPr lang="en-US" dirty="0" smtClean="0">
                <a:solidFill>
                  <a:srgbClr val="C00000"/>
                </a:solidFill>
              </a:rPr>
              <a:t>oxidative </a:t>
            </a:r>
            <a:r>
              <a:rPr lang="en-US" dirty="0" err="1" smtClean="0">
                <a:solidFill>
                  <a:srgbClr val="C00000"/>
                </a:solidFill>
              </a:rPr>
              <a:t>phosphorylation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ETC. They d</a:t>
            </a:r>
            <a:r>
              <a:rPr lang="en-US" dirty="0" smtClean="0">
                <a:solidFill>
                  <a:srgbClr val="C00000"/>
                </a:solidFill>
              </a:rPr>
              <a:t>issociate</a:t>
            </a:r>
            <a:r>
              <a:rPr lang="en-US" dirty="0" smtClean="0"/>
              <a:t> oxidation from </a:t>
            </a:r>
            <a:r>
              <a:rPr lang="en-US" dirty="0" err="1" smtClean="0"/>
              <a:t>phosphorylation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Uncouplers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allow electron transport </a:t>
            </a:r>
            <a:r>
              <a:rPr lang="en-US" dirty="0" smtClean="0"/>
              <a:t>to proceed </a:t>
            </a:r>
            <a:r>
              <a:rPr lang="en-US" dirty="0" smtClean="0">
                <a:solidFill>
                  <a:srgbClr val="C00000"/>
                </a:solidFill>
              </a:rPr>
              <a:t>without</a:t>
            </a:r>
            <a:r>
              <a:rPr lang="en-US" dirty="0" smtClean="0"/>
              <a:t> ATP synthesis.</a:t>
            </a:r>
          </a:p>
          <a:p>
            <a:pPr lvl="0"/>
            <a:r>
              <a:rPr lang="en-US" dirty="0" err="1" smtClean="0"/>
              <a:t>Uncouplers</a:t>
            </a:r>
            <a:r>
              <a:rPr lang="en-US" dirty="0" smtClean="0"/>
              <a:t> allow leakage or transport of H+ across the membrane, thus collapsing the proton gradient for ATP synthesis</a:t>
            </a:r>
          </a:p>
          <a:p>
            <a:pPr lvl="0"/>
            <a:r>
              <a:rPr lang="en-US" dirty="0" smtClean="0"/>
              <a:t>The oxidation of hydrogen with oxygen to form H</a:t>
            </a:r>
            <a:r>
              <a:rPr lang="en-US" baseline="-25000" dirty="0" smtClean="0"/>
              <a:t>2</a:t>
            </a:r>
            <a:r>
              <a:rPr lang="en-US" dirty="0" smtClean="0"/>
              <a:t>O proceeds while no </a:t>
            </a:r>
            <a:r>
              <a:rPr lang="en-US" dirty="0" err="1" smtClean="0"/>
              <a:t>phosphorylation</a:t>
            </a:r>
            <a:r>
              <a:rPr lang="en-US" dirty="0" smtClean="0"/>
              <a:t> of ADP to ATP.</a:t>
            </a:r>
          </a:p>
          <a:p>
            <a:pPr lvl="0"/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free energy </a:t>
            </a:r>
            <a:r>
              <a:rPr lang="en-US" dirty="0" smtClean="0"/>
              <a:t>liberated during oxidation </a:t>
            </a:r>
            <a:r>
              <a:rPr lang="en-US" dirty="0" smtClean="0">
                <a:solidFill>
                  <a:srgbClr val="C00000"/>
                </a:solidFill>
              </a:rPr>
              <a:t>is lost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C00000"/>
                </a:solidFill>
              </a:rPr>
              <a:t>heat</a:t>
            </a:r>
            <a:r>
              <a:rPr lang="en-US" dirty="0" smtClean="0"/>
              <a:t>, so </a:t>
            </a:r>
            <a:r>
              <a:rPr lang="en-US" dirty="0" err="1" smtClean="0"/>
              <a:t>uncouplers</a:t>
            </a:r>
            <a:r>
              <a:rPr lang="en-US" dirty="0" smtClean="0"/>
              <a:t> cause the body temperature to rise (cause hotness).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C9A5-AEA9-4572-AFEF-FD6AB3219A5B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Examples of </a:t>
            </a:r>
            <a:r>
              <a:rPr lang="en-US" b="1" dirty="0" err="1" smtClean="0"/>
              <a:t>uncouplers</a:t>
            </a:r>
            <a:r>
              <a:rPr lang="en-US" b="1" dirty="0" smtClean="0"/>
              <a:t> of Oxidative </a:t>
            </a:r>
            <a:r>
              <a:rPr lang="en-US" b="1" dirty="0" err="1" smtClean="0"/>
              <a:t>phosphorylation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2,4-Dinitrophenol (DNP) and Pentachlorophenol:</a:t>
            </a:r>
          </a:p>
          <a:p>
            <a:pPr lvl="0"/>
            <a:r>
              <a:rPr lang="en-US" dirty="0" err="1" smtClean="0"/>
              <a:t>Warfarin</a:t>
            </a:r>
            <a:r>
              <a:rPr lang="en-US" dirty="0" smtClean="0"/>
              <a:t>: is a rat poison</a:t>
            </a:r>
          </a:p>
          <a:p>
            <a:pPr lvl="0"/>
            <a:r>
              <a:rPr lang="en-US" dirty="0" smtClean="0"/>
              <a:t>Barbiturates </a:t>
            </a:r>
          </a:p>
          <a:p>
            <a:pPr lvl="0"/>
            <a:r>
              <a:rPr lang="en-US" dirty="0" err="1" smtClean="0"/>
              <a:t>Dicumarol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Bilirubin</a:t>
            </a:r>
            <a:r>
              <a:rPr lang="en-US" dirty="0" smtClean="0"/>
              <a:t>: in abnormal high levels as in jaundice</a:t>
            </a:r>
          </a:p>
          <a:p>
            <a:pPr lvl="0"/>
            <a:r>
              <a:rPr lang="en-US" dirty="0" smtClean="0"/>
              <a:t>Calcium: in large dose</a:t>
            </a:r>
          </a:p>
          <a:p>
            <a:pPr lvl="0"/>
            <a:r>
              <a:rPr lang="en-US" dirty="0" smtClean="0"/>
              <a:t>Thyroid hormones (T3 &amp; T4): in abnormal high levels as in hyperthyroidism</a:t>
            </a:r>
          </a:p>
          <a:p>
            <a:pPr lvl="0"/>
            <a:r>
              <a:rPr lang="en-US" dirty="0" smtClean="0"/>
              <a:t>Toxins: of some bacteria and fungus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EB4-1B7E-4B7F-B95B-831A6B4C7AD0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890-4DF6-4064-A5AA-E0CE8BCFA679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5" descr="Chemiosm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8738"/>
            <a:ext cx="8713787" cy="598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890-4DF6-4064-A5AA-E0CE8BCFA679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14-21_Redox_potential%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2750"/>
            <a:ext cx="8534400" cy="6369050"/>
          </a:xfrm>
          <a:prstGeom prst="rect">
            <a:avLst/>
          </a:prstGeom>
          <a:noFill/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6250" y="2860675"/>
            <a:ext cx="1800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Gibbs energy</a:t>
            </a:r>
            <a:br>
              <a:rPr lang="cs-CZ" sz="2400" b="1" dirty="0"/>
            </a:br>
            <a:r>
              <a:rPr lang="cs-CZ" sz="2400" b="1" dirty="0"/>
              <a:t>„G“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245350" y="2717800"/>
            <a:ext cx="1800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/>
              <a:t>Redox potential „E“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029450" y="1204913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>
                <a:sym typeface="Symbol" pitchFamily="18" charset="2"/>
              </a:rPr>
              <a:t> </a:t>
            </a:r>
            <a:r>
              <a:rPr lang="cs-CZ" i="1"/>
              <a:t>reducing properties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029450" y="437356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>
                <a:sym typeface="Symbol" pitchFamily="18" charset="2"/>
              </a:rPr>
              <a:t> oxidizing properties</a:t>
            </a:r>
          </a:p>
        </p:txBody>
      </p:sp>
      <p:sp>
        <p:nvSpPr>
          <p:cNvPr id="14" name="Date Placeholder 9"/>
          <p:cNvSpPr txBox="1">
            <a:spLocks/>
          </p:cNvSpPr>
          <p:nvPr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CFAB27-559F-42EB-A467-9A94E62AB78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8077200" y="65087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11"/>
          <p:cNvSpPr txBox="1">
            <a:spLocks/>
          </p:cNvSpPr>
          <p:nvPr/>
        </p:nvSpPr>
        <p:spPr>
          <a:xfrm>
            <a:off x="2819400" y="65087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Nagla Alhusseini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All intracellular biochemical reactions used the simplest units of nutrients (glucose- Fatty acids- glycerol and amino acids) for either building up </a:t>
            </a:r>
            <a:r>
              <a:rPr lang="en-US" sz="3200" b="1" dirty="0" smtClean="0">
                <a:solidFill>
                  <a:srgbClr val="FF0000"/>
                </a:solidFill>
              </a:rPr>
              <a:t>(anabolism</a:t>
            </a:r>
            <a:r>
              <a:rPr lang="en-US" sz="3200" dirty="0" smtClean="0"/>
              <a:t>) or breakdown </a:t>
            </a: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catabolism</a:t>
            </a:r>
            <a:r>
              <a:rPr lang="en-US" sz="3200" b="1" dirty="0" smtClean="0"/>
              <a:t>)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3ECD-D167-483C-9417-1B34F369A4C0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sz="3200" dirty="0" smtClean="0"/>
              <a:t>Building up (Synthesis) of complex molecules </a:t>
            </a:r>
          </a:p>
          <a:p>
            <a:pPr lvl="0"/>
            <a:r>
              <a:rPr lang="en-US" sz="3200" b="1" dirty="0" err="1" smtClean="0"/>
              <a:t>Endergonic</a:t>
            </a:r>
            <a:r>
              <a:rPr lang="en-US" sz="3200" dirty="0" smtClean="0"/>
              <a:t> = consumes energy </a:t>
            </a:r>
          </a:p>
          <a:p>
            <a:r>
              <a:rPr lang="en-US" sz="3200" dirty="0" smtClean="0"/>
              <a:t>e.g. Biosynthesis of  glycogen, </a:t>
            </a:r>
            <a:r>
              <a:rPr lang="en-US" sz="3200" dirty="0" err="1" smtClean="0"/>
              <a:t>triacylglycerols</a:t>
            </a:r>
            <a:r>
              <a:rPr lang="en-US" sz="3200" dirty="0" smtClean="0"/>
              <a:t> and proteins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3FA3-082B-4B7D-9F87-7090E3AC2AF1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3200" dirty="0" smtClean="0"/>
              <a:t>Breakdown (Degradation) of complex molecules</a:t>
            </a:r>
          </a:p>
          <a:p>
            <a:pPr lvl="0"/>
            <a:r>
              <a:rPr lang="en-US" sz="3200" b="1" dirty="0" err="1" smtClean="0"/>
              <a:t>Exergonic</a:t>
            </a:r>
            <a:r>
              <a:rPr lang="en-US" sz="3200" dirty="0" smtClean="0"/>
              <a:t> = releases energy </a:t>
            </a:r>
          </a:p>
          <a:p>
            <a:pPr lvl="0"/>
            <a:r>
              <a:rPr lang="en-US" sz="3200" dirty="0" smtClean="0"/>
              <a:t>e.g. Oxidation of glucose, Oxidation of fatty acids,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F124-EB09-4DB2-AFA7-752B6CCAF9A1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Energy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It is the capacity to do work or the ability to make a change </a:t>
            </a:r>
          </a:p>
          <a:p>
            <a:r>
              <a:rPr lang="en-US" dirty="0" smtClean="0"/>
              <a:t>The energy in our body have two types</a:t>
            </a:r>
          </a:p>
          <a:p>
            <a:r>
              <a:rPr lang="en-US" dirty="0" smtClean="0"/>
              <a:t>1- heat energy                     body temp.</a:t>
            </a:r>
          </a:p>
          <a:p>
            <a:r>
              <a:rPr lang="en-US" dirty="0" smtClean="0"/>
              <a:t>2- Free energy                      trapped or collected as high ℗ bond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971800" y="3581400"/>
            <a:ext cx="1371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895600" y="4038600"/>
            <a:ext cx="1524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>
            <a:off x="2286000" y="4114800"/>
            <a:ext cx="16002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92AB-5440-4F02-8C3C-BBC109BAFB2C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1- Substrate Level </a:t>
            </a:r>
            <a:r>
              <a:rPr lang="en-US" b="1" dirty="0" err="1" smtClean="0"/>
              <a:t>Phosphorylation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S~P + ADP                             S + ATP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Kinase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667000" y="3048000"/>
            <a:ext cx="1600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flipV="1">
            <a:off x="3581400" y="30480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EF6E-B6DA-45F0-B144-1BEEF9F01968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SH2 +NAD                      S + </a:t>
            </a:r>
            <a:r>
              <a:rPr lang="en-US" u="sng" dirty="0" smtClean="0"/>
              <a:t>NADH</a:t>
            </a:r>
            <a:r>
              <a:rPr lang="en-US" u="sng" baseline="30000" dirty="0" smtClean="0"/>
              <a:t>+</a:t>
            </a:r>
            <a:r>
              <a:rPr lang="en-US" u="sng" dirty="0" smtClean="0"/>
              <a:t> + H</a:t>
            </a:r>
            <a:r>
              <a:rPr lang="en-US" u="sng" baseline="30000" dirty="0" smtClean="0"/>
              <a:t>+</a:t>
            </a:r>
            <a:r>
              <a:rPr lang="en-US" u="sng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Oxidative </a:t>
            </a:r>
            <a:r>
              <a:rPr lang="en-US" sz="3600" b="1" dirty="0" err="1" smtClean="0"/>
              <a:t>Phosphorylation</a:t>
            </a:r>
            <a:r>
              <a:rPr lang="en-US" sz="3600" b="1" dirty="0" smtClean="0"/>
              <a:t>  (Respiratory chain level )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2590800" y="3124200"/>
            <a:ext cx="1371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5334000" y="3352800"/>
            <a:ext cx="533400" cy="1143000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4343400" y="5638800"/>
            <a:ext cx="1524000" cy="7620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781800" y="5791200"/>
            <a:ext cx="10668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H2O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6667500" y="5143500"/>
            <a:ext cx="6096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>
            <a:off x="5562600" y="5105400"/>
            <a:ext cx="6858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7-Point Star 4"/>
          <p:cNvSpPr/>
          <p:nvPr/>
        </p:nvSpPr>
        <p:spPr>
          <a:xfrm>
            <a:off x="5715000" y="4038600"/>
            <a:ext cx="2362200" cy="1066800"/>
          </a:xfrm>
          <a:prstGeom prst="star7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Respiratory  chain 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EC4E-0BC0-487E-B316-224CACFF4D9A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chain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Oxidation process</a:t>
            </a:r>
            <a:r>
              <a:rPr lang="en-US" dirty="0" smtClean="0"/>
              <a:t> accompanied with liberation of energy ΔG, that stored as high energy phosphate bond ~ P (ATP) for further uses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process includes:</a:t>
            </a:r>
          </a:p>
          <a:p>
            <a:pPr>
              <a:buNone/>
            </a:pPr>
            <a:r>
              <a:rPr lang="en-US" b="1" dirty="0" smtClean="0"/>
              <a:t>1- </a:t>
            </a:r>
            <a:r>
              <a:rPr lang="en-US" b="1" u="sng" dirty="0" smtClean="0"/>
              <a:t>Oxidation:</a:t>
            </a:r>
            <a:r>
              <a:rPr lang="en-US" u="sng" dirty="0" smtClean="0"/>
              <a:t> </a:t>
            </a:r>
            <a:r>
              <a:rPr lang="en-US" dirty="0" smtClean="0"/>
              <a:t>gradual transfer of hydrogen and electron (Low  </a:t>
            </a:r>
            <a:r>
              <a:rPr lang="en-US" dirty="0" err="1" smtClean="0"/>
              <a:t>Redox</a:t>
            </a:r>
            <a:r>
              <a:rPr lang="en-US" dirty="0" smtClean="0"/>
              <a:t> potential ) to oxygen (high </a:t>
            </a:r>
            <a:r>
              <a:rPr lang="en-US" dirty="0" err="1" smtClean="0"/>
              <a:t>Redox</a:t>
            </a:r>
            <a:r>
              <a:rPr lang="en-US" dirty="0" smtClean="0"/>
              <a:t> potential) .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Redox</a:t>
            </a:r>
            <a:r>
              <a:rPr lang="en-US" b="1" dirty="0" smtClean="0">
                <a:solidFill>
                  <a:schemeClr val="tx2"/>
                </a:solidFill>
              </a:rPr>
              <a:t> potential </a:t>
            </a:r>
            <a:r>
              <a:rPr lang="en-US" dirty="0" smtClean="0"/>
              <a:t>: the ability to accept an electron ē</a:t>
            </a:r>
          </a:p>
          <a:p>
            <a:r>
              <a:rPr lang="en-US" dirty="0" smtClean="0"/>
              <a:t>The electron transfers from components with low </a:t>
            </a:r>
            <a:r>
              <a:rPr lang="en-US" dirty="0" err="1" smtClean="0"/>
              <a:t>Redox</a:t>
            </a:r>
            <a:r>
              <a:rPr lang="en-US" dirty="0" smtClean="0"/>
              <a:t> potential to components with high </a:t>
            </a:r>
            <a:r>
              <a:rPr lang="en-US" dirty="0" err="1" smtClean="0"/>
              <a:t>Redox</a:t>
            </a:r>
            <a:r>
              <a:rPr lang="en-US" dirty="0" smtClean="0"/>
              <a:t> potential.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9D2-F710-4FA6-88BB-7B4AC513FFC8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5" descr="14-21_Redox_potential%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0350"/>
            <a:ext cx="8534400" cy="6369050"/>
          </a:xfrm>
          <a:prstGeom prst="rect">
            <a:avLst/>
          </a:prstGeom>
          <a:noFill/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850" y="2708275"/>
            <a:ext cx="1800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Gibbs energy</a:t>
            </a:r>
            <a:br>
              <a:rPr lang="cs-CZ" sz="2400" b="1" dirty="0"/>
            </a:br>
            <a:r>
              <a:rPr lang="cs-CZ" sz="2400" b="1" dirty="0"/>
              <a:t>„G“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092950" y="2565400"/>
            <a:ext cx="1800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/>
              <a:t>Redox potential „E“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877050" y="1052513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>
                <a:sym typeface="Symbol" pitchFamily="18" charset="2"/>
              </a:rPr>
              <a:t> </a:t>
            </a:r>
            <a:r>
              <a:rPr lang="cs-CZ" i="1"/>
              <a:t>reducing properties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877050" y="422116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>
                <a:sym typeface="Symbol" pitchFamily="18" charset="2"/>
              </a:rPr>
              <a:t> oxidizing properties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AB27-559F-42EB-A467-9A94E62AB784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Nagla Alhusseini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705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Bioenergetics  and Metabolism</vt:lpstr>
      <vt:lpstr>Metabolism</vt:lpstr>
      <vt:lpstr>Anabolism</vt:lpstr>
      <vt:lpstr>Catabolism</vt:lpstr>
      <vt:lpstr>Energy </vt:lpstr>
      <vt:lpstr>Formation of ATP</vt:lpstr>
      <vt:lpstr> Oxidative Phosphorylation  (Respiratory chain level )</vt:lpstr>
      <vt:lpstr>Respiratory chain </vt:lpstr>
      <vt:lpstr> </vt:lpstr>
      <vt:lpstr>Slide 10</vt:lpstr>
      <vt:lpstr>Respiratory chain </vt:lpstr>
      <vt:lpstr> </vt:lpstr>
      <vt:lpstr>Sequence of events</vt:lpstr>
      <vt:lpstr> P/O ratio:</vt:lpstr>
      <vt:lpstr>: Uncouplers of Oxidative Phosphorylation</vt:lpstr>
      <vt:lpstr> Examples of uncouplers of Oxidative phosphorylation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Bioenergetics  and Metabolism</dc:title>
  <dc:creator>dr.nglaa</dc:creator>
  <cp:lastModifiedBy>dr.nglaa</cp:lastModifiedBy>
  <cp:revision>27</cp:revision>
  <dcterms:created xsi:type="dcterms:W3CDTF">2006-08-16T00:00:00Z</dcterms:created>
  <dcterms:modified xsi:type="dcterms:W3CDTF">2015-09-29T00:40:00Z</dcterms:modified>
</cp:coreProperties>
</file>